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8" r:id="rId2"/>
    <p:sldId id="289" r:id="rId3"/>
    <p:sldId id="290" r:id="rId4"/>
    <p:sldId id="269" r:id="rId5"/>
    <p:sldId id="305" r:id="rId6"/>
    <p:sldId id="293" r:id="rId7"/>
    <p:sldId id="286" r:id="rId8"/>
    <p:sldId id="308" r:id="rId9"/>
    <p:sldId id="283" r:id="rId10"/>
    <p:sldId id="285" r:id="rId11"/>
    <p:sldId id="284" r:id="rId12"/>
    <p:sldId id="281" r:id="rId13"/>
    <p:sldId id="295" r:id="rId14"/>
    <p:sldId id="296" r:id="rId15"/>
    <p:sldId id="310" r:id="rId16"/>
    <p:sldId id="303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C12"/>
    <a:srgbClr val="328758"/>
    <a:srgbClr val="1B4A3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2" y="28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de/foto/feuer-orange-notfall-verbrennung-1749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de/foto/feuer-orange-notfall-verbrennung-1749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de/foto/feuer-orange-notfall-verbrennung-1749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DCN87rfU5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Wärme, Flamme, Kamin, Lagerfeuer enthält.&#10;&#10;Automatisch generierte Beschreibung">
            <a:extLst>
              <a:ext uri="{FF2B5EF4-FFF2-40B4-BE49-F238E27FC236}">
                <a16:creationId xmlns:a16="http://schemas.microsoft.com/office/drawing/2014/main" id="{739867AA-837D-3B44-5252-E777FF4D2C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069" r="15556" b="2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A7A697AE-3691-D257-3AA9-27B66D547742}"/>
              </a:ext>
            </a:extLst>
          </p:cNvPr>
          <p:cNvSpPr txBox="1"/>
          <p:nvPr/>
        </p:nvSpPr>
        <p:spPr>
          <a:xfrm>
            <a:off x="532884" y="1001616"/>
            <a:ext cx="11319810" cy="36625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7200" dirty="0">
                <a:solidFill>
                  <a:schemeClr val="bg1"/>
                </a:solidFill>
              </a:rPr>
              <a:t>Firmung</a:t>
            </a:r>
          </a:p>
          <a:p>
            <a:r>
              <a:rPr lang="de-DE" sz="4000" dirty="0">
                <a:solidFill>
                  <a:schemeClr val="bg1"/>
                </a:solidFill>
              </a:rPr>
              <a:t>Samstag, 18.04.2026:	15.00 Uhr:  </a:t>
            </a:r>
            <a:r>
              <a:rPr lang="de-DE" sz="4000" dirty="0" err="1">
                <a:solidFill>
                  <a:schemeClr val="bg1"/>
                </a:solidFill>
              </a:rPr>
              <a:t>VerneThüle</a:t>
            </a:r>
            <a:endParaRPr lang="de-DE" sz="4000" dirty="0">
              <a:solidFill>
                <a:schemeClr val="bg1"/>
              </a:solidFill>
            </a:endParaRPr>
          </a:p>
          <a:p>
            <a:r>
              <a:rPr lang="de-DE" sz="4000" dirty="0">
                <a:solidFill>
                  <a:schemeClr val="bg1"/>
                </a:solidFill>
              </a:rPr>
              <a:t>Samstag, 18.04.2026:	18.00 Uhr: St. Marien</a:t>
            </a:r>
          </a:p>
          <a:p>
            <a:r>
              <a:rPr lang="de-DE" sz="4000" dirty="0">
                <a:solidFill>
                  <a:schemeClr val="bg1"/>
                </a:solidFill>
              </a:rPr>
              <a:t>Sonntag, 19.04.2026:	10.30 Uhr: Niederntudorf</a:t>
            </a:r>
            <a:endParaRPr lang="de-DE" sz="3200" dirty="0">
              <a:solidFill>
                <a:schemeClr val="bg1"/>
              </a:solidFill>
            </a:endParaRPr>
          </a:p>
          <a:p>
            <a:r>
              <a:rPr lang="de-DE" sz="4000" dirty="0">
                <a:solidFill>
                  <a:schemeClr val="bg1"/>
                </a:solidFill>
              </a:rPr>
              <a:t>Sonntag, 19.04.2026:	15.00 Uhr</a:t>
            </a:r>
            <a:r>
              <a:rPr lang="de-DE" sz="4000">
                <a:solidFill>
                  <a:schemeClr val="bg1"/>
                </a:solidFill>
              </a:rPr>
              <a:t>:  Thüle</a:t>
            </a:r>
            <a:endParaRPr lang="de-DE" sz="4000" dirty="0">
              <a:solidFill>
                <a:schemeClr val="bg1"/>
              </a:solidFill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41FB1D26-F702-ADEC-0ABD-6F795EA95F73}"/>
              </a:ext>
            </a:extLst>
          </p:cNvPr>
          <p:cNvSpPr txBox="1"/>
          <p:nvPr/>
        </p:nvSpPr>
        <p:spPr>
          <a:xfrm>
            <a:off x="2702500" y="4658810"/>
            <a:ext cx="6980578" cy="1938992"/>
          </a:xfrm>
          <a:prstGeom prst="rect">
            <a:avLst/>
          </a:prstGeom>
          <a:solidFill>
            <a:schemeClr val="accent6">
              <a:alpha val="81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>
                <a:solidFill>
                  <a:schemeClr val="bg1"/>
                </a:solidFill>
              </a:rPr>
              <a:t>Firmung – Wozu?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>
                <a:solidFill>
                  <a:schemeClr val="bg1"/>
                </a:solidFill>
              </a:rPr>
              <a:t>Das Sakrament der Firmung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>
                <a:solidFill>
                  <a:schemeClr val="bg1"/>
                </a:solidFill>
              </a:rPr>
              <a:t>Firmvorbereitung</a:t>
            </a:r>
          </a:p>
        </p:txBody>
      </p:sp>
    </p:spTree>
    <p:extLst>
      <p:ext uri="{BB962C8B-B14F-4D97-AF65-F5344CB8AC3E}">
        <p14:creationId xmlns:p14="http://schemas.microsoft.com/office/powerpoint/2010/main" val="1370360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Wärme, Flamme, Kamin, Lagerfeuer enthält.&#10;&#10;Automatisch generierte Beschreibung">
            <a:extLst>
              <a:ext uri="{FF2B5EF4-FFF2-40B4-BE49-F238E27FC236}">
                <a16:creationId xmlns:a16="http://schemas.microsoft.com/office/drawing/2014/main" id="{739867AA-837D-3B44-5252-E777FF4D2C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069" r="15556" b="2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A7A697AE-3691-D257-3AA9-27B66D547742}"/>
              </a:ext>
            </a:extLst>
          </p:cNvPr>
          <p:cNvSpPr txBox="1"/>
          <p:nvPr/>
        </p:nvSpPr>
        <p:spPr>
          <a:xfrm>
            <a:off x="532886" y="736071"/>
            <a:ext cx="5787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7200" dirty="0">
                <a:solidFill>
                  <a:schemeClr val="bg1"/>
                </a:solidFill>
              </a:rPr>
              <a:t>Entscheidung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41FB1D26-F702-ADEC-0ABD-6F795EA95F73}"/>
              </a:ext>
            </a:extLst>
          </p:cNvPr>
          <p:cNvSpPr txBox="1"/>
          <p:nvPr/>
        </p:nvSpPr>
        <p:spPr>
          <a:xfrm>
            <a:off x="353961" y="3202861"/>
            <a:ext cx="11572568" cy="1938992"/>
          </a:xfrm>
          <a:prstGeom prst="rect">
            <a:avLst/>
          </a:prstGeom>
          <a:solidFill>
            <a:schemeClr val="accent6">
              <a:alpha val="81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>
                <a:solidFill>
                  <a:schemeClr val="bg1"/>
                </a:solidFill>
              </a:rPr>
              <a:t>Freiwillige persönliche Entscheidung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>
                <a:solidFill>
                  <a:schemeClr val="bg1"/>
                </a:solidFill>
              </a:rPr>
              <a:t>Bewusstes Bekenntnis: Ich bin eine Christin/ein Christ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>
                <a:solidFill>
                  <a:schemeClr val="bg1"/>
                </a:solidFill>
              </a:rPr>
              <a:t>Übernahme von Verantwortung: z. B. </a:t>
            </a:r>
            <a:r>
              <a:rPr lang="de-DE" sz="4000">
                <a:solidFill>
                  <a:schemeClr val="bg1"/>
                </a:solidFill>
              </a:rPr>
              <a:t>Paten-Amt</a:t>
            </a:r>
            <a:endParaRPr lang="de-DE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54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Wärme, Flamme, Kamin, Lagerfeuer enthält.&#10;&#10;Automatisch generierte Beschreibung">
            <a:extLst>
              <a:ext uri="{FF2B5EF4-FFF2-40B4-BE49-F238E27FC236}">
                <a16:creationId xmlns:a16="http://schemas.microsoft.com/office/drawing/2014/main" id="{739867AA-837D-3B44-5252-E777FF4D2C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069" r="15556" b="2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A7A697AE-3691-D257-3AA9-27B66D547742}"/>
              </a:ext>
            </a:extLst>
          </p:cNvPr>
          <p:cNvSpPr txBox="1"/>
          <p:nvPr/>
        </p:nvSpPr>
        <p:spPr>
          <a:xfrm>
            <a:off x="532886" y="736071"/>
            <a:ext cx="5787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7200" dirty="0">
                <a:solidFill>
                  <a:schemeClr val="bg1"/>
                </a:solidFill>
              </a:rPr>
              <a:t>Stärkung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41FB1D26-F702-ADEC-0ABD-6F795EA95F73}"/>
              </a:ext>
            </a:extLst>
          </p:cNvPr>
          <p:cNvSpPr txBox="1"/>
          <p:nvPr/>
        </p:nvSpPr>
        <p:spPr>
          <a:xfrm>
            <a:off x="3107319" y="3202861"/>
            <a:ext cx="8189946" cy="1323439"/>
          </a:xfrm>
          <a:prstGeom prst="rect">
            <a:avLst/>
          </a:prstGeom>
          <a:solidFill>
            <a:schemeClr val="accent6">
              <a:alpha val="81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 err="1">
                <a:solidFill>
                  <a:schemeClr val="bg1"/>
                </a:solidFill>
              </a:rPr>
              <a:t>Firmare</a:t>
            </a:r>
            <a:r>
              <a:rPr lang="de-DE" sz="4000" dirty="0">
                <a:solidFill>
                  <a:schemeClr val="bg1"/>
                </a:solidFill>
              </a:rPr>
              <a:t> ~ lat.: stärken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4000" dirty="0" err="1">
                <a:solidFill>
                  <a:schemeClr val="bg1"/>
                </a:solidFill>
              </a:rPr>
              <a:t>Herabkunft</a:t>
            </a:r>
            <a:r>
              <a:rPr lang="de-DE" sz="4000" dirty="0">
                <a:solidFill>
                  <a:schemeClr val="bg1"/>
                </a:solidFill>
              </a:rPr>
              <a:t> des Heiligen Geistes</a:t>
            </a:r>
          </a:p>
        </p:txBody>
      </p:sp>
    </p:spTree>
    <p:extLst>
      <p:ext uri="{BB962C8B-B14F-4D97-AF65-F5344CB8AC3E}">
        <p14:creationId xmlns:p14="http://schemas.microsoft.com/office/powerpoint/2010/main" val="1989958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B8DD2392-397B-48BF-BEFA-EA1FB881C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 descr="Eisenbahngleise, die sich kreuzen">
            <a:extLst>
              <a:ext uri="{FF2B5EF4-FFF2-40B4-BE49-F238E27FC236}">
                <a16:creationId xmlns:a16="http://schemas.microsoft.com/office/drawing/2014/main" id="{DAA2DBC2-3838-620E-9334-1FD332CD75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6436" b="273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0996" y="681596"/>
            <a:ext cx="10831403" cy="101380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dirty="0">
                <a:solidFill>
                  <a:schemeClr val="tx1"/>
                </a:solidFill>
              </a:rPr>
              <a:t> </a:t>
            </a:r>
            <a:r>
              <a:rPr lang="en-US" sz="4800" dirty="0" err="1">
                <a:solidFill>
                  <a:schemeClr val="tx1"/>
                </a:solidFill>
              </a:rPr>
              <a:t>Verschiedene</a:t>
            </a:r>
            <a:r>
              <a:rPr lang="en-US" sz="4800" dirty="0">
                <a:solidFill>
                  <a:schemeClr val="tx1"/>
                </a:solidFill>
              </a:rPr>
              <a:t> Wege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3" name="Abgerundetes Rechteck 11">
            <a:extLst>
              <a:ext uri="{FF2B5EF4-FFF2-40B4-BE49-F238E27FC236}">
                <a16:creationId xmlns:a16="http://schemas.microsoft.com/office/drawing/2014/main" id="{5CFF71EE-CCD2-0C76-CEA1-BA9F47D43E02}"/>
              </a:ext>
            </a:extLst>
          </p:cNvPr>
          <p:cNvSpPr/>
          <p:nvPr/>
        </p:nvSpPr>
        <p:spPr>
          <a:xfrm>
            <a:off x="4493454" y="4486351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de-DE" sz="3200" dirty="0"/>
              <a:t>Obern-/ Niederntudorf</a:t>
            </a:r>
          </a:p>
        </p:txBody>
      </p:sp>
      <p:sp>
        <p:nvSpPr>
          <p:cNvPr id="4" name="Abgerundetes Rechteck 11">
            <a:extLst>
              <a:ext uri="{FF2B5EF4-FFF2-40B4-BE49-F238E27FC236}">
                <a16:creationId xmlns:a16="http://schemas.microsoft.com/office/drawing/2014/main" id="{C97B7E0C-A99F-2A4C-A700-95F73C0720E2}"/>
              </a:ext>
            </a:extLst>
          </p:cNvPr>
          <p:cNvSpPr/>
          <p:nvPr/>
        </p:nvSpPr>
        <p:spPr>
          <a:xfrm>
            <a:off x="804356" y="4486351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de-DE" sz="3200" dirty="0"/>
              <a:t>An verschiedenen Orten</a:t>
            </a:r>
          </a:p>
        </p:txBody>
      </p:sp>
      <p:sp>
        <p:nvSpPr>
          <p:cNvPr id="5" name="Abgerundetes Rechteck 11">
            <a:extLst>
              <a:ext uri="{FF2B5EF4-FFF2-40B4-BE49-F238E27FC236}">
                <a16:creationId xmlns:a16="http://schemas.microsoft.com/office/drawing/2014/main" id="{A1DB2B58-83F1-ED33-A6B1-B07E8C9F98C7}"/>
              </a:ext>
            </a:extLst>
          </p:cNvPr>
          <p:cNvSpPr/>
          <p:nvPr/>
        </p:nvSpPr>
        <p:spPr>
          <a:xfrm>
            <a:off x="808507" y="2493563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de-DE" sz="4000" dirty="0" err="1"/>
              <a:t>Taize</a:t>
            </a:r>
            <a:r>
              <a:rPr lang="de-DE" sz="4000" dirty="0"/>
              <a:t>-Fahrt</a:t>
            </a:r>
          </a:p>
        </p:txBody>
      </p:sp>
      <p:sp>
        <p:nvSpPr>
          <p:cNvPr id="6" name="Abgerundetes Rechteck 11">
            <a:extLst>
              <a:ext uri="{FF2B5EF4-FFF2-40B4-BE49-F238E27FC236}">
                <a16:creationId xmlns:a16="http://schemas.microsoft.com/office/drawing/2014/main" id="{95197384-07C1-FFA6-FE3A-0B0C19D96D22}"/>
              </a:ext>
            </a:extLst>
          </p:cNvPr>
          <p:cNvSpPr/>
          <p:nvPr/>
        </p:nvSpPr>
        <p:spPr>
          <a:xfrm>
            <a:off x="8342726" y="4473414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de-DE" sz="4000" dirty="0"/>
              <a:t>Verne</a:t>
            </a:r>
          </a:p>
        </p:txBody>
      </p:sp>
      <p:sp>
        <p:nvSpPr>
          <p:cNvPr id="7" name="Abgerundetes Rechteck 11">
            <a:extLst>
              <a:ext uri="{FF2B5EF4-FFF2-40B4-BE49-F238E27FC236}">
                <a16:creationId xmlns:a16="http://schemas.microsoft.com/office/drawing/2014/main" id="{FB62EB33-9000-D09F-8F10-EDB7D000834F}"/>
              </a:ext>
            </a:extLst>
          </p:cNvPr>
          <p:cNvSpPr/>
          <p:nvPr/>
        </p:nvSpPr>
        <p:spPr>
          <a:xfrm>
            <a:off x="8348477" y="2512140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de-DE" sz="3200" dirty="0"/>
              <a:t>Mutterhaus der Franziskanerinnen</a:t>
            </a:r>
          </a:p>
        </p:txBody>
      </p:sp>
      <p:sp>
        <p:nvSpPr>
          <p:cNvPr id="8" name="Abgerundetes Rechteck 11">
            <a:extLst>
              <a:ext uri="{FF2B5EF4-FFF2-40B4-BE49-F238E27FC236}">
                <a16:creationId xmlns:a16="http://schemas.microsoft.com/office/drawing/2014/main" id="{E6EA1230-6580-7B7A-9C42-D5E9097511AB}"/>
              </a:ext>
            </a:extLst>
          </p:cNvPr>
          <p:cNvSpPr/>
          <p:nvPr/>
        </p:nvSpPr>
        <p:spPr>
          <a:xfrm>
            <a:off x="955559" y="2640615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de-DE" sz="4000" dirty="0" err="1"/>
              <a:t>Taize</a:t>
            </a:r>
            <a:r>
              <a:rPr lang="de-DE" sz="4000" dirty="0"/>
              <a:t>-Fahrt</a:t>
            </a:r>
          </a:p>
        </p:txBody>
      </p:sp>
      <p:sp>
        <p:nvSpPr>
          <p:cNvPr id="9" name="Abgerundetes Rechteck 11">
            <a:extLst>
              <a:ext uri="{FF2B5EF4-FFF2-40B4-BE49-F238E27FC236}">
                <a16:creationId xmlns:a16="http://schemas.microsoft.com/office/drawing/2014/main" id="{041D390F-CF33-FF7E-0AC2-461F30422102}"/>
              </a:ext>
            </a:extLst>
          </p:cNvPr>
          <p:cNvSpPr/>
          <p:nvPr/>
        </p:nvSpPr>
        <p:spPr>
          <a:xfrm>
            <a:off x="4484823" y="2493563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de-DE" sz="4000" dirty="0"/>
              <a:t>Young Mission</a:t>
            </a:r>
          </a:p>
        </p:txBody>
      </p:sp>
      <p:sp>
        <p:nvSpPr>
          <p:cNvPr id="11" name="Abgerundetes Rechteck 11">
            <a:extLst>
              <a:ext uri="{FF2B5EF4-FFF2-40B4-BE49-F238E27FC236}">
                <a16:creationId xmlns:a16="http://schemas.microsoft.com/office/drawing/2014/main" id="{DE15BECC-63A4-1D29-1C03-C41169F63688}"/>
              </a:ext>
            </a:extLst>
          </p:cNvPr>
          <p:cNvSpPr/>
          <p:nvPr/>
        </p:nvSpPr>
        <p:spPr>
          <a:xfrm>
            <a:off x="8234543" y="267599"/>
            <a:ext cx="3346489" cy="183372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</a:pPr>
            <a:r>
              <a:rPr lang="de-DE" sz="4000" dirty="0"/>
              <a:t>Pilgerradweg</a:t>
            </a:r>
          </a:p>
        </p:txBody>
      </p:sp>
    </p:spTree>
    <p:extLst>
      <p:ext uri="{BB962C8B-B14F-4D97-AF65-F5344CB8AC3E}">
        <p14:creationId xmlns:p14="http://schemas.microsoft.com/office/powerpoint/2010/main" val="5654260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98FFE0-9F55-EED5-4968-A0A8FE860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0E0C107-B82D-97FB-C10F-6631C3E365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568F644-865B-DB4C-B60F-2A794AA01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873" y="457202"/>
            <a:ext cx="3615593" cy="5859734"/>
          </a:xfrm>
          <a:prstGeom prst="rect">
            <a:avLst/>
          </a:prstGeom>
          <a:solidFill>
            <a:srgbClr val="445B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819E7C9-A80C-B23B-3845-3DBE9934FE02}"/>
              </a:ext>
            </a:extLst>
          </p:cNvPr>
          <p:cNvSpPr txBox="1"/>
          <p:nvPr/>
        </p:nvSpPr>
        <p:spPr>
          <a:xfrm>
            <a:off x="8326385" y="1789541"/>
            <a:ext cx="3343258" cy="33547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3600" dirty="0">
                <a:solidFill>
                  <a:schemeClr val="bg1"/>
                </a:solidFill>
              </a:rPr>
              <a:t>Eine Woche </a:t>
            </a:r>
          </a:p>
          <a:p>
            <a:r>
              <a:rPr lang="de-DE" sz="2800" dirty="0">
                <a:solidFill>
                  <a:schemeClr val="bg1"/>
                </a:solidFill>
              </a:rPr>
              <a:t>Ostermontag, 06.04.2026, bis zum </a:t>
            </a:r>
            <a:br>
              <a:rPr lang="de-DE" sz="2800" dirty="0"/>
            </a:br>
            <a:r>
              <a:rPr lang="de-DE" sz="2800" dirty="0">
                <a:solidFill>
                  <a:schemeClr val="bg1"/>
                </a:solidFill>
              </a:rPr>
              <a:t>Sonntag, 12.04.2026</a:t>
            </a:r>
          </a:p>
          <a:p>
            <a:endParaRPr lang="de-DE" sz="2000" dirty="0">
              <a:solidFill>
                <a:schemeClr val="bg1"/>
              </a:solidFill>
            </a:endParaRPr>
          </a:p>
          <a:p>
            <a:r>
              <a:rPr lang="de-DE" sz="2400" dirty="0">
                <a:solidFill>
                  <a:schemeClr val="bg1"/>
                </a:solidFill>
              </a:rPr>
              <a:t>mit Übernachtung</a:t>
            </a:r>
          </a:p>
          <a:p>
            <a:r>
              <a:rPr lang="de-DE" sz="2400" dirty="0">
                <a:solidFill>
                  <a:schemeClr val="bg1"/>
                </a:solidFill>
              </a:rPr>
              <a:t>Zuschuss vom PV</a:t>
            </a:r>
          </a:p>
          <a:p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3C22513-E17D-3BB1-717C-981E5F2D488B}"/>
              </a:ext>
            </a:extLst>
          </p:cNvPr>
          <p:cNvSpPr txBox="1"/>
          <p:nvPr/>
        </p:nvSpPr>
        <p:spPr>
          <a:xfrm>
            <a:off x="8264106" y="707366"/>
            <a:ext cx="3209025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Fahrt nach </a:t>
            </a:r>
            <a:r>
              <a:rPr lang="de-DE" sz="3200" dirty="0" err="1">
                <a:solidFill>
                  <a:schemeClr val="bg1"/>
                </a:solidFill>
              </a:rPr>
              <a:t>Taize</a:t>
            </a:r>
          </a:p>
        </p:txBody>
      </p:sp>
    </p:spTree>
    <p:extLst>
      <p:ext uri="{BB962C8B-B14F-4D97-AF65-F5344CB8AC3E}">
        <p14:creationId xmlns:p14="http://schemas.microsoft.com/office/powerpoint/2010/main" val="4282130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00C418F9-B1A3-4097-9C97-E1C9F31497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B5E8ED2-C3EC-40AD-BDB9-27E589B52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873" y="457202"/>
            <a:ext cx="3615593" cy="5859734"/>
          </a:xfrm>
          <a:prstGeom prst="rect">
            <a:avLst/>
          </a:prstGeom>
          <a:solidFill>
            <a:srgbClr val="445B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F6CBFD32-4179-8876-B48B-E771A9D11801}"/>
              </a:ext>
            </a:extLst>
          </p:cNvPr>
          <p:cNvSpPr txBox="1"/>
          <p:nvPr/>
        </p:nvSpPr>
        <p:spPr>
          <a:xfrm>
            <a:off x="8196988" y="2896597"/>
            <a:ext cx="3343259" cy="28007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3600" dirty="0">
                <a:solidFill>
                  <a:schemeClr val="bg1"/>
                </a:solidFill>
              </a:rPr>
              <a:t>Ein Wochenende</a:t>
            </a:r>
          </a:p>
          <a:p>
            <a:r>
              <a:rPr lang="de-DE" sz="2400" dirty="0">
                <a:solidFill>
                  <a:schemeClr val="bg1"/>
                </a:solidFill>
              </a:rPr>
              <a:t>23.01.2026, 15:00 Uhr –  </a:t>
            </a:r>
            <a:br>
              <a:rPr lang="de-DE" sz="2400" dirty="0">
                <a:solidFill>
                  <a:schemeClr val="bg1"/>
                </a:solidFill>
              </a:rPr>
            </a:br>
            <a:r>
              <a:rPr lang="de-DE" sz="2400" dirty="0">
                <a:solidFill>
                  <a:schemeClr val="bg1"/>
                </a:solidFill>
              </a:rPr>
              <a:t>25.01.2026, 17:00 Uhr</a:t>
            </a:r>
          </a:p>
          <a:p>
            <a:endParaRPr lang="de-DE" sz="2000" dirty="0">
              <a:solidFill>
                <a:schemeClr val="bg1"/>
              </a:solidFill>
            </a:endParaRPr>
          </a:p>
          <a:p>
            <a:r>
              <a:rPr lang="de-DE" sz="2400" dirty="0">
                <a:solidFill>
                  <a:schemeClr val="bg1"/>
                </a:solidFill>
              </a:rPr>
              <a:t>mit Übernachtung</a:t>
            </a:r>
          </a:p>
          <a:p>
            <a:r>
              <a:rPr lang="de-DE" sz="2400" dirty="0">
                <a:solidFill>
                  <a:schemeClr val="bg1"/>
                </a:solidFill>
              </a:rPr>
              <a:t>Kosten: 50,00 Euro</a:t>
            </a:r>
          </a:p>
          <a:p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7B52AF2-06A9-298F-A43D-7CF113A32734}"/>
              </a:ext>
            </a:extLst>
          </p:cNvPr>
          <p:cNvSpPr txBox="1"/>
          <p:nvPr/>
        </p:nvSpPr>
        <p:spPr>
          <a:xfrm>
            <a:off x="8264106" y="707366"/>
            <a:ext cx="32090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Kloster der Franziskanerinnen Salzkotten</a:t>
            </a:r>
          </a:p>
          <a:p>
            <a:r>
              <a:rPr lang="de-DE" sz="3200" dirty="0">
                <a:solidFill>
                  <a:schemeClr val="bg1"/>
                </a:solidFill>
              </a:rPr>
              <a:t>(Mutterhaus)</a:t>
            </a:r>
          </a:p>
        </p:txBody>
      </p:sp>
    </p:spTree>
    <p:extLst>
      <p:ext uri="{BB962C8B-B14F-4D97-AF65-F5344CB8AC3E}">
        <p14:creationId xmlns:p14="http://schemas.microsoft.com/office/powerpoint/2010/main" val="676963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87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8B94A357-1CB8-89A3-268F-F82B17E0DFD2}"/>
              </a:ext>
            </a:extLst>
          </p:cNvPr>
          <p:cNvSpPr txBox="1"/>
          <p:nvPr/>
        </p:nvSpPr>
        <p:spPr>
          <a:xfrm>
            <a:off x="8129873" y="457200"/>
            <a:ext cx="3615592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5400" dirty="0">
                <a:solidFill>
                  <a:schemeClr val="bg1"/>
                </a:solidFill>
              </a:rPr>
              <a:t>Young Mission</a:t>
            </a:r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36E2A785-754C-7803-6BBF-5B36416BD45D}"/>
              </a:ext>
            </a:extLst>
          </p:cNvPr>
          <p:cNvSpPr txBox="1"/>
          <p:nvPr/>
        </p:nvSpPr>
        <p:spPr>
          <a:xfrm>
            <a:off x="8129872" y="4727230"/>
            <a:ext cx="337969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400" dirty="0">
                <a:solidFill>
                  <a:schemeClr val="bg1"/>
                </a:solidFill>
              </a:rPr>
              <a:t>Kosten 20 Euro</a:t>
            </a:r>
          </a:p>
          <a:p>
            <a:endParaRPr lang="de-DE" sz="2400" dirty="0">
              <a:solidFill>
                <a:schemeClr val="bg1"/>
              </a:solidFill>
            </a:endParaRPr>
          </a:p>
          <a:p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8B0DC263-09BD-2289-9591-FACFB2B2F0EF}"/>
              </a:ext>
            </a:extLst>
          </p:cNvPr>
          <p:cNvSpPr txBox="1"/>
          <p:nvPr/>
        </p:nvSpPr>
        <p:spPr>
          <a:xfrm>
            <a:off x="7877994" y="2298781"/>
            <a:ext cx="390904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de-DE" sz="3600" err="1">
                <a:solidFill>
                  <a:schemeClr val="bg1"/>
                </a:solidFill>
              </a:rPr>
              <a:t>Wochenede</a:t>
            </a:r>
            <a:r>
              <a:rPr lang="de-DE" sz="3600" dirty="0">
                <a:solidFill>
                  <a:schemeClr val="bg1"/>
                </a:solidFill>
              </a:rPr>
              <a:t> in </a:t>
            </a:r>
            <a:r>
              <a:rPr lang="de-DE" sz="3600" err="1">
                <a:solidFill>
                  <a:schemeClr val="bg1"/>
                </a:solidFill>
              </a:rPr>
              <a:t>Hardehausen</a:t>
            </a:r>
            <a:r>
              <a:rPr lang="de-DE" sz="3600" dirty="0">
                <a:solidFill>
                  <a:schemeClr val="bg1"/>
                </a:solidFill>
              </a:rPr>
              <a:t> </a:t>
            </a:r>
          </a:p>
          <a:p>
            <a:r>
              <a:rPr lang="de-DE" sz="3600" dirty="0">
                <a:solidFill>
                  <a:schemeClr val="bg1"/>
                </a:solidFill>
              </a:rPr>
              <a:t>am 07./08.02. 2026</a:t>
            </a:r>
          </a:p>
        </p:txBody>
      </p:sp>
    </p:spTree>
    <p:extLst>
      <p:ext uri="{BB962C8B-B14F-4D97-AF65-F5344CB8AC3E}">
        <p14:creationId xmlns:p14="http://schemas.microsoft.com/office/powerpoint/2010/main" val="2479070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39E795-E715-6B82-7640-7AEE647F9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0C7DB818-91FB-27D8-A37C-6B556797C6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938D7DE-F756-A90F-A8B6-73A89F64E0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873" y="457202"/>
            <a:ext cx="3615593" cy="5859734"/>
          </a:xfrm>
          <a:prstGeom prst="rect">
            <a:avLst/>
          </a:prstGeom>
          <a:solidFill>
            <a:srgbClr val="445B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D71A1B11-AB32-FA70-B88E-98C89C2A3B1F}"/>
              </a:ext>
            </a:extLst>
          </p:cNvPr>
          <p:cNvSpPr txBox="1"/>
          <p:nvPr/>
        </p:nvSpPr>
        <p:spPr>
          <a:xfrm>
            <a:off x="8268875" y="1847050"/>
            <a:ext cx="3343259" cy="32316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3600" dirty="0">
                <a:solidFill>
                  <a:schemeClr val="bg1"/>
                </a:solidFill>
              </a:rPr>
              <a:t>20.03. - 22.03.26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sz="3600" dirty="0">
                <a:solidFill>
                  <a:schemeClr val="bg1"/>
                </a:solidFill>
              </a:rPr>
              <a:t>Freitagabend – Sonntag</a:t>
            </a:r>
            <a:br>
              <a:rPr lang="de-DE" sz="3600" dirty="0">
                <a:solidFill>
                  <a:schemeClr val="bg1"/>
                </a:solidFill>
              </a:rPr>
            </a:br>
            <a:r>
              <a:rPr lang="de-DE" sz="3600" dirty="0">
                <a:solidFill>
                  <a:schemeClr val="bg1"/>
                </a:solidFill>
              </a:rPr>
              <a:t>ohne Übernachtung</a:t>
            </a:r>
            <a:endParaRPr lang="de-DE" dirty="0">
              <a:solidFill>
                <a:schemeClr val="bg1"/>
              </a:solidFill>
            </a:endParaRPr>
          </a:p>
          <a:p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025B3BA6-C73C-D855-C888-9D99125A2E43}"/>
              </a:ext>
            </a:extLst>
          </p:cNvPr>
          <p:cNvSpPr txBox="1"/>
          <p:nvPr/>
        </p:nvSpPr>
        <p:spPr>
          <a:xfrm>
            <a:off x="8249729" y="635480"/>
            <a:ext cx="3252156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4400" dirty="0">
                <a:solidFill>
                  <a:schemeClr val="bg1"/>
                </a:solidFill>
              </a:rPr>
              <a:t>Pilgerradweg</a:t>
            </a:r>
          </a:p>
        </p:txBody>
      </p:sp>
    </p:spTree>
    <p:extLst>
      <p:ext uri="{BB962C8B-B14F-4D97-AF65-F5344CB8AC3E}">
        <p14:creationId xmlns:p14="http://schemas.microsoft.com/office/powerpoint/2010/main" val="4080075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7">
            <a:extLst>
              <a:ext uri="{FF2B5EF4-FFF2-40B4-BE49-F238E27FC236}">
                <a16:creationId xmlns:a16="http://schemas.microsoft.com/office/drawing/2014/main" id="{00C418F9-B1A3-4097-9C97-E1C9F31497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6B5E8ED2-C3EC-40AD-BDB9-27E589B52D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873" y="457202"/>
            <a:ext cx="3615593" cy="5859734"/>
          </a:xfrm>
          <a:prstGeom prst="rect">
            <a:avLst/>
          </a:prstGeom>
          <a:solidFill>
            <a:srgbClr val="454F5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60F8BECA-98F0-9514-9120-C5ABA32FAED6}"/>
              </a:ext>
            </a:extLst>
          </p:cNvPr>
          <p:cNvSpPr txBox="1"/>
          <p:nvPr/>
        </p:nvSpPr>
        <p:spPr>
          <a:xfrm>
            <a:off x="8129873" y="457201"/>
            <a:ext cx="3615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>
                <a:solidFill>
                  <a:schemeClr val="bg1"/>
                </a:solidFill>
              </a:rPr>
              <a:t>Verne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A486AD5-DF84-FCCF-EA5D-3816AF180DF5}"/>
              </a:ext>
            </a:extLst>
          </p:cNvPr>
          <p:cNvSpPr txBox="1"/>
          <p:nvPr/>
        </p:nvSpPr>
        <p:spPr>
          <a:xfrm>
            <a:off x="8129872" y="1930066"/>
            <a:ext cx="3615591" cy="298543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4 Montagabende</a:t>
            </a:r>
          </a:p>
          <a:p>
            <a:r>
              <a:rPr lang="de-DE" sz="3200" dirty="0">
                <a:solidFill>
                  <a:schemeClr val="bg1"/>
                </a:solidFill>
              </a:rPr>
              <a:t>19 – 20 Uhr</a:t>
            </a:r>
          </a:p>
          <a:p>
            <a:endParaRPr lang="de-DE" sz="3200" dirty="0">
              <a:solidFill>
                <a:schemeClr val="bg1"/>
              </a:solidFill>
            </a:endParaRPr>
          </a:p>
          <a:p>
            <a:r>
              <a:rPr lang="de-DE" sz="3200" dirty="0">
                <a:solidFill>
                  <a:schemeClr val="bg1"/>
                </a:solidFill>
              </a:rPr>
              <a:t>2 Samstagvormittage</a:t>
            </a:r>
          </a:p>
          <a:p>
            <a:r>
              <a:rPr lang="de-DE" sz="3200" dirty="0">
                <a:solidFill>
                  <a:schemeClr val="bg1"/>
                </a:solidFill>
              </a:rPr>
              <a:t>10.00 – 12.30 Uhr</a:t>
            </a:r>
          </a:p>
          <a:p>
            <a:endParaRPr lang="de-DE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707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E783EBF-D65D-4B78-98FB-5547225DF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6E2DB5-CC48-4F63-88ED-CD0E75DD2B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5422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EA3FFF-8C5B-4275-9746-981E82EF8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4341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AC4F7E-E207-44B7-AAEC-E509DE25D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5BE10C-0BD1-4782-BCF4-5CB6B73E5B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5873675"/>
            <a:ext cx="11296733" cy="51689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9B88E4D-A233-7FE0-8266-B91D1824619A}"/>
              </a:ext>
            </a:extLst>
          </p:cNvPr>
          <p:cNvSpPr txBox="1"/>
          <p:nvPr/>
        </p:nvSpPr>
        <p:spPr>
          <a:xfrm>
            <a:off x="675385" y="868552"/>
            <a:ext cx="3245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/>
              <a:t>Obern-</a:t>
            </a:r>
          </a:p>
          <a:p>
            <a:r>
              <a:rPr lang="de-DE" sz="4000" dirty="0"/>
              <a:t>Niederntudorf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B17E884D-891E-D469-3D53-06DA1F6D1459}"/>
              </a:ext>
            </a:extLst>
          </p:cNvPr>
          <p:cNvSpPr txBox="1"/>
          <p:nvPr/>
        </p:nvSpPr>
        <p:spPr>
          <a:xfrm>
            <a:off x="675385" y="2140007"/>
            <a:ext cx="3474467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/>
              <a:t>Beginn. Mi. 26. November:</a:t>
            </a:r>
            <a:endParaRPr lang="de-DE" sz="2000" dirty="0"/>
          </a:p>
          <a:p>
            <a:r>
              <a:rPr lang="de-DE" sz="2000" dirty="0"/>
              <a:t>18.30 Uhr Messe </a:t>
            </a:r>
            <a:r>
              <a:rPr lang="de-DE" sz="2000" err="1"/>
              <a:t>Oberntudorf</a:t>
            </a:r>
            <a:r>
              <a:rPr lang="de-DE" sz="2000" dirty="0"/>
              <a:t> mit kurzer Absprache.</a:t>
            </a:r>
          </a:p>
          <a:p>
            <a:endParaRPr lang="de-DE" sz="2000" dirty="0"/>
          </a:p>
          <a:p>
            <a:r>
              <a:rPr lang="de-DE" sz="2000" dirty="0"/>
              <a:t>Aktion in der Weihnachtszeit</a:t>
            </a:r>
          </a:p>
          <a:p>
            <a:endParaRPr lang="de-DE" sz="2000" dirty="0"/>
          </a:p>
          <a:p>
            <a:r>
              <a:rPr lang="de-DE" sz="2000" dirty="0"/>
              <a:t>Ab Januar: Glaubenskurs an </a:t>
            </a:r>
            <a:r>
              <a:rPr lang="de-DE" sz="2000" b="1" dirty="0"/>
              <a:t>Mittwoch</a:t>
            </a:r>
            <a:r>
              <a:rPr lang="de-DE" sz="2000" dirty="0"/>
              <a:t>abenden</a:t>
            </a:r>
          </a:p>
          <a:p>
            <a:r>
              <a:rPr lang="de-DE" sz="2000" dirty="0"/>
              <a:t>(oder evtl. </a:t>
            </a:r>
            <a:r>
              <a:rPr lang="de-DE" sz="2000" b="1" dirty="0"/>
              <a:t>Montag</a:t>
            </a:r>
            <a:r>
              <a:rPr lang="de-DE" sz="2000" dirty="0"/>
              <a:t>abend)</a:t>
            </a:r>
          </a:p>
          <a:p>
            <a:r>
              <a:rPr lang="de-DE" sz="2000" dirty="0"/>
              <a:t>19.30 – 21.00 Uhr</a:t>
            </a:r>
          </a:p>
        </p:txBody>
      </p:sp>
    </p:spTree>
    <p:extLst>
      <p:ext uri="{BB962C8B-B14F-4D97-AF65-F5344CB8AC3E}">
        <p14:creationId xmlns:p14="http://schemas.microsoft.com/office/powerpoint/2010/main" val="4281964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6367FC-3290-41FF-8DC0-E603A6D23E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ADC330-D4ED-4A16-AC7D-757400A93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5422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7C25644-0B99-4603-86CF-747F33EC5C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4341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951164-16F7-4939-BE80-3E322CF62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8023F65-5B0B-406C-8562-157B5280B6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5873675"/>
            <a:ext cx="11296733" cy="51689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5C9F1281-66E6-8939-7333-C1A5ADD6BA64}"/>
              </a:ext>
            </a:extLst>
          </p:cNvPr>
          <p:cNvSpPr txBox="1"/>
          <p:nvPr/>
        </p:nvSpPr>
        <p:spPr>
          <a:xfrm>
            <a:off x="8042146" y="823965"/>
            <a:ext cx="3701119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4400" dirty="0"/>
              <a:t>Versch. Orten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576FAA0F-5481-A7E8-40BF-9FE3ABC9F3A9}"/>
              </a:ext>
            </a:extLst>
          </p:cNvPr>
          <p:cNvSpPr txBox="1"/>
          <p:nvPr/>
        </p:nvSpPr>
        <p:spPr>
          <a:xfrm>
            <a:off x="8046003" y="1709795"/>
            <a:ext cx="3715496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800" b="1" dirty="0"/>
              <a:t>Ort</a:t>
            </a:r>
            <a:r>
              <a:rPr lang="de-DE" sz="2800" dirty="0"/>
              <a:t>: wechselt und findet an den Orten statt, an denen die Jugendlichen wohnen.</a:t>
            </a:r>
            <a:endParaRPr lang="de-DE" dirty="0"/>
          </a:p>
          <a:p>
            <a:br>
              <a:rPr lang="de-DE" sz="2800" b="1" dirty="0"/>
            </a:br>
            <a:r>
              <a:rPr lang="de-DE" sz="2800" b="1" dirty="0"/>
              <a:t>Termine</a:t>
            </a:r>
            <a:r>
              <a:rPr lang="de-DE" sz="2800" dirty="0"/>
              <a:t>: </a:t>
            </a:r>
            <a:endParaRPr lang="de-DE" dirty="0"/>
          </a:p>
          <a:p>
            <a:r>
              <a:rPr lang="de-DE" sz="2800" dirty="0"/>
              <a:t>4 x Samstagnachmittag </a:t>
            </a:r>
            <a:br>
              <a:rPr lang="de-DE" sz="2800" dirty="0"/>
            </a:br>
            <a:r>
              <a:rPr lang="de-DE" sz="2800" dirty="0"/>
              <a:t>je 2 Stunden</a:t>
            </a:r>
          </a:p>
          <a:p>
            <a:r>
              <a:rPr lang="de-DE" sz="2800" dirty="0"/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2741810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400" dirty="0"/>
              <a:t>Weitere Elemente der Vorbereitung</a:t>
            </a:r>
          </a:p>
        </p:txBody>
      </p:sp>
      <p:sp>
        <p:nvSpPr>
          <p:cNvPr id="11" name="Abgerundetes Rechteck 10"/>
          <p:cNvSpPr/>
          <p:nvPr/>
        </p:nvSpPr>
        <p:spPr>
          <a:xfrm>
            <a:off x="1319916" y="2427384"/>
            <a:ext cx="3453436" cy="3010141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Beichtvorbereitung + Beichte</a:t>
            </a:r>
          </a:p>
        </p:txBody>
      </p:sp>
      <p:sp>
        <p:nvSpPr>
          <p:cNvPr id="13" name="Abgerundetes Rechteck 12"/>
          <p:cNvSpPr/>
          <p:nvPr/>
        </p:nvSpPr>
        <p:spPr>
          <a:xfrm>
            <a:off x="7525409" y="2427384"/>
            <a:ext cx="3346490" cy="3010141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Üben für die </a:t>
            </a:r>
            <a:r>
              <a:rPr lang="de-DE" sz="2800" dirty="0" err="1"/>
              <a:t>Firmfeier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285435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664E8A-0170-D0E0-4330-67857F2A5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400" dirty="0"/>
              <a:t>Wahlprogramm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084A5A3-9589-BD61-680C-1DE03DFA7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3600" b="1" dirty="0"/>
              <a:t>Von den folgenden Angeboten muss mindestens ein Angebot ausgewählt werden. Wer möchte, kann freiwillig auch an mehreren Angeboten teilnehmen.</a:t>
            </a:r>
            <a:endParaRPr lang="de-DE" b="1"/>
          </a:p>
        </p:txBody>
      </p:sp>
    </p:spTree>
    <p:extLst>
      <p:ext uri="{BB962C8B-B14F-4D97-AF65-F5344CB8AC3E}">
        <p14:creationId xmlns:p14="http://schemas.microsoft.com/office/powerpoint/2010/main" val="1730201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1CFBA5-111E-2992-6663-BB220CE40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400" dirty="0"/>
              <a:t>Spirituelle Angebote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153586C-BC78-D390-88B0-F6397943EC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35892"/>
            <a:ext cx="11029615" cy="4282028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05435" indent="-305435"/>
            <a:endParaRPr lang="de-DE" sz="2800" dirty="0"/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Nacht der Lichter im Dom in Paderborn</a:t>
            </a:r>
            <a:r>
              <a:rPr lang="de-DE" sz="2800" dirty="0"/>
              <a:t> </a:t>
            </a:r>
            <a:br>
              <a:rPr lang="de-DE" sz="2800" dirty="0"/>
            </a:br>
            <a:r>
              <a:rPr lang="de-DE" sz="2800" dirty="0"/>
              <a:t>am Freitag, 27.02.2026 von 20.00 - 22.00 Uhr</a:t>
            </a:r>
            <a:endParaRPr lang="de-DE" dirty="0"/>
          </a:p>
          <a:p>
            <a:pPr marL="305435" indent="-305435"/>
            <a:r>
              <a:rPr lang="de-DE" sz="2800" dirty="0" err="1">
                <a:solidFill>
                  <a:srgbClr val="0070C0"/>
                </a:solidFill>
              </a:rPr>
              <a:t>Nightfever</a:t>
            </a:r>
            <a:r>
              <a:rPr lang="de-DE" sz="2800" dirty="0">
                <a:solidFill>
                  <a:srgbClr val="0070C0"/>
                </a:solidFill>
              </a:rPr>
              <a:t> in der Marktkirche in Paderborn</a:t>
            </a:r>
            <a:r>
              <a:rPr lang="de-DE" sz="2800" dirty="0"/>
              <a:t> </a:t>
            </a:r>
            <a:br>
              <a:rPr lang="de-DE" sz="2800" dirty="0"/>
            </a:br>
            <a:r>
              <a:rPr lang="de-DE" sz="2800" dirty="0"/>
              <a:t>am 21.02.2026 von 20.00 Uhr bis 22.00 Uhr</a:t>
            </a: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Lichterkirche Wewelsburg</a:t>
            </a:r>
            <a:r>
              <a:rPr lang="de-DE" sz="2800" dirty="0"/>
              <a:t> </a:t>
            </a:r>
            <a:br>
              <a:rPr lang="de-DE" sz="2800" dirty="0"/>
            </a:br>
            <a:r>
              <a:rPr lang="de-DE" sz="2800" dirty="0"/>
              <a:t>am Freitag, 27.02.2026 um 17.00 Uhr und am Samstag, 28.02.2026 um 10.00 Uhr</a:t>
            </a:r>
            <a:endParaRPr lang="de-DE" dirty="0"/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Pilgerradweg zum Sonnengesang mit dem Fahrrad</a:t>
            </a:r>
            <a:r>
              <a:rPr lang="de-DE" sz="2800" dirty="0"/>
              <a:t> </a:t>
            </a:r>
            <a:br>
              <a:rPr lang="de-DE" sz="2800" dirty="0"/>
            </a:br>
            <a:r>
              <a:rPr lang="de-DE" sz="2800" dirty="0"/>
              <a:t>am 30.03.2026 und am 01.04.2026, jeweils 13.00 Uhr, Start am Gradierwerk</a:t>
            </a:r>
          </a:p>
          <a:p>
            <a:pPr marL="0" indent="0">
              <a:buNone/>
            </a:pPr>
            <a:endParaRPr lang="de-DE" sz="4000" dirty="0"/>
          </a:p>
        </p:txBody>
      </p:sp>
    </p:spTree>
    <p:extLst>
      <p:ext uri="{BB962C8B-B14F-4D97-AF65-F5344CB8AC3E}">
        <p14:creationId xmlns:p14="http://schemas.microsoft.com/office/powerpoint/2010/main" val="3636785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EBD944-2C45-5C78-EF30-C2C7AC42D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4400" dirty="0"/>
              <a:t>Spirituelle Angebote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641343-4017-CF70-D8A3-D74D9C69F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001575"/>
          </a:xfrm>
        </p:spPr>
        <p:txBody>
          <a:bodyPr>
            <a:normAutofit fontScale="85000" lnSpcReduction="20000"/>
          </a:bodyPr>
          <a:lstStyle/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Kirchenführung in der Pfarrkirche in </a:t>
            </a:r>
            <a:r>
              <a:rPr lang="de-DE" sz="2800" dirty="0" err="1">
                <a:solidFill>
                  <a:srgbClr val="0070C0"/>
                </a:solidFill>
              </a:rPr>
              <a:t>Thüle</a:t>
            </a:r>
            <a:br>
              <a:rPr lang="de-DE" sz="2800" dirty="0">
                <a:solidFill>
                  <a:srgbClr val="0070C0"/>
                </a:solidFill>
              </a:rPr>
            </a:br>
            <a:r>
              <a:rPr lang="de-DE" sz="2800" dirty="0"/>
              <a:t>am Montag, 09.03.2026 von 19.30 - 20.30 Uhr</a:t>
            </a:r>
            <a:endParaRPr lang="en-US" sz="2800" dirty="0">
              <a:solidFill>
                <a:srgbClr val="000000"/>
              </a:solidFill>
            </a:endParaRP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Bibeldorf in Rietberg</a:t>
            </a:r>
            <a:r>
              <a:rPr lang="de-DE" sz="2800" dirty="0"/>
              <a:t> </a:t>
            </a:r>
            <a:br>
              <a:rPr lang="de-DE" sz="2800" dirty="0"/>
            </a:br>
            <a:r>
              <a:rPr lang="de-DE" sz="2800" dirty="0"/>
              <a:t>am 28.03.2025, 14.15 Uhr – 17.15 Uhr</a:t>
            </a:r>
            <a:endParaRPr lang="en-US" sz="2800" dirty="0">
              <a:solidFill>
                <a:srgbClr val="000000"/>
              </a:solidFill>
            </a:endParaRP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Teilnahme am Sternsingen</a:t>
            </a:r>
            <a:r>
              <a:rPr lang="de-DE" sz="2800" dirty="0"/>
              <a:t> </a:t>
            </a:r>
            <a:br>
              <a:rPr lang="de-DE" sz="2800" dirty="0"/>
            </a:br>
            <a:r>
              <a:rPr lang="de-DE" sz="2800"/>
              <a:t>in Niederntudorf, </a:t>
            </a:r>
            <a:r>
              <a:rPr lang="de-DE" sz="2800" dirty="0" err="1"/>
              <a:t>Oberntudorf</a:t>
            </a:r>
            <a:r>
              <a:rPr lang="de-DE" sz="2800" dirty="0"/>
              <a:t>, </a:t>
            </a:r>
            <a:r>
              <a:rPr lang="de-DE" sz="2800" dirty="0" err="1"/>
              <a:t>Scharmede</a:t>
            </a:r>
            <a:r>
              <a:rPr lang="de-DE" sz="2800" dirty="0"/>
              <a:t>, </a:t>
            </a:r>
            <a:r>
              <a:rPr lang="de-DE" sz="2800" dirty="0" err="1"/>
              <a:t>Thüle</a:t>
            </a:r>
            <a:r>
              <a:rPr lang="de-DE" sz="2800" dirty="0"/>
              <a:t>, St. Johannes, St. Marien</a:t>
            </a: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Krippenführung im Mutterhaus</a:t>
            </a:r>
            <a:br>
              <a:rPr lang="de-DE" sz="2800" dirty="0">
                <a:solidFill>
                  <a:srgbClr val="0070C0"/>
                </a:solidFill>
              </a:rPr>
            </a:br>
            <a:r>
              <a:rPr lang="de-DE" sz="2800" dirty="0"/>
              <a:t>am 07.01.2026, 16.00 Uhr – ca. 17.15 Uhr</a:t>
            </a: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Lagerfeuerzeit –  kochen &amp; gute Gespräche</a:t>
            </a:r>
            <a:br>
              <a:rPr lang="de-DE" sz="2800" dirty="0">
                <a:solidFill>
                  <a:srgbClr val="0070C0"/>
                </a:solidFill>
              </a:rPr>
            </a:br>
            <a:r>
              <a:rPr lang="de-DE" sz="2800">
                <a:solidFill>
                  <a:srgbClr val="505046"/>
                </a:solidFill>
              </a:rPr>
              <a:t>am 31.03.2026</a:t>
            </a:r>
            <a:r>
              <a:rPr lang="de-DE" sz="2800" dirty="0"/>
              <a:t>, 10.00 Uhr – 16.00 Uhr</a:t>
            </a:r>
            <a:endParaRPr lang="de-DE" sz="2800" dirty="0">
              <a:solidFill>
                <a:srgbClr val="0070C0"/>
              </a:solidFill>
            </a:endParaRPr>
          </a:p>
          <a:p>
            <a:pPr marL="305435" indent="-305435"/>
            <a:endParaRPr lang="de-DE" sz="2800" dirty="0">
              <a:solidFill>
                <a:srgbClr val="5050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426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45731C-203B-7066-0F63-13DE9D0CC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sz="3600" dirty="0"/>
              <a:t>Soziale Angebote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18E0BEB-A767-2F36-9CB1-8A7225629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164594"/>
            <a:ext cx="11029615" cy="3678303"/>
          </a:xfrm>
        </p:spPr>
        <p:txBody>
          <a:bodyPr>
            <a:normAutofit fontScale="77500" lnSpcReduction="20000"/>
          </a:bodyPr>
          <a:lstStyle/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Kleiderstübchen: </a:t>
            </a:r>
            <a:r>
              <a:rPr lang="de-DE" sz="2800" dirty="0"/>
              <a:t>Information über das Kleiderstübchen und Mithilfe beim Aufbau eines Kickers am Samstag, 21.03.2026, 10 Uhr – 13.00 Uhr</a:t>
            </a: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Speisenkammer:</a:t>
            </a:r>
            <a:r>
              <a:rPr lang="de-DE" sz="2800" dirty="0"/>
              <a:t> Mithilfe beim Sortieren gespendeter Lebensmittel </a:t>
            </a:r>
            <a:br>
              <a:rPr lang="de-DE" sz="2800" dirty="0"/>
            </a:br>
            <a:r>
              <a:rPr lang="de-DE" sz="2800" dirty="0"/>
              <a:t>am Mittwoch, 01.04.2026 und 08.04.2026, jeweils von 10.30  Uhr – ca. 12:00 Uhr</a:t>
            </a: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Eine-Welt-Kreis:</a:t>
            </a:r>
            <a:r>
              <a:rPr lang="de-DE" sz="2800" dirty="0"/>
              <a:t> Waffeln backen auf dem Marktplatz </a:t>
            </a:r>
            <a:br>
              <a:rPr lang="de-DE" sz="2800" dirty="0"/>
            </a:br>
            <a:r>
              <a:rPr lang="de-DE" sz="2800" dirty="0"/>
              <a:t>am Freitag, 06.03.2026 14.00 – 18.00 Uhr</a:t>
            </a: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Franziskushaus: </a:t>
            </a:r>
            <a:r>
              <a:rPr lang="de-DE" sz="2800" dirty="0"/>
              <a:t>Begleitung von Bewohnern zur Messfeier </a:t>
            </a:r>
            <a:br>
              <a:rPr lang="de-DE" sz="2800" dirty="0"/>
            </a:br>
            <a:r>
              <a:rPr lang="de-DE" sz="2800" dirty="0"/>
              <a:t>am Samstag, 29.11.2025,  17.01.2026 oder 14.02.2026, 16.00  – 18.00 Uhr</a:t>
            </a:r>
          </a:p>
          <a:p>
            <a:pPr marL="305435" indent="-305435"/>
            <a:r>
              <a:rPr lang="de-DE" sz="2800" dirty="0">
                <a:solidFill>
                  <a:srgbClr val="0070C0"/>
                </a:solidFill>
              </a:rPr>
              <a:t>Franziskushaus: </a:t>
            </a:r>
            <a:r>
              <a:rPr lang="de-DE" sz="2800" dirty="0"/>
              <a:t>Begleitung von Bewohnern zum </a:t>
            </a:r>
            <a:r>
              <a:rPr lang="de-DE" sz="2800" dirty="0" err="1"/>
              <a:t>Hedercenter</a:t>
            </a:r>
            <a:r>
              <a:rPr lang="de-DE" sz="2800" dirty="0"/>
              <a:t>, 06.03.2026, 15.30 – 18.00 Uhr</a:t>
            </a:r>
          </a:p>
          <a:p>
            <a:pPr marL="305435" indent="-305435"/>
            <a:endParaRPr lang="de-DE" sz="2800" dirty="0"/>
          </a:p>
          <a:p>
            <a:pPr marL="305435" indent="-305435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5317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8AF9B1-7D64-4564-969F-CB2B27ED9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ift, der über einer Unterschriftszeile platziert ist">
            <a:extLst>
              <a:ext uri="{FF2B5EF4-FFF2-40B4-BE49-F238E27FC236}">
                <a16:creationId xmlns:a16="http://schemas.microsoft.com/office/drawing/2014/main" id="{18B5159C-A10B-2DED-5FF9-0B0C97622B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D854759-2D3E-4B54-A780-D84D49E80F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2"/>
            <a:chOff x="438068" y="457200"/>
            <a:chExt cx="3703320" cy="5935132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59856EA-FC8A-44D1-BC3D-2B8EDD0C86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18067"/>
              <a:ext cx="3702134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de-DE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038B56-933B-44DD-AF10-63436FCCF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de-DE"/>
            </a:p>
          </p:txBody>
        </p:sp>
      </p:grp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8019" y="1006956"/>
            <a:ext cx="3458248" cy="3323358"/>
          </a:xfrm>
        </p:spPr>
        <p:txBody>
          <a:bodyPr anchor="ctr">
            <a:normAutofit fontScale="90000"/>
          </a:bodyPr>
          <a:lstStyle/>
          <a:p>
            <a:r>
              <a:rPr lang="de-DE" sz="4000" dirty="0">
                <a:ea typeface="+mj-lt"/>
                <a:cs typeface="+mj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Anmeldung Firmvorbereitung 26  – Formular ausfüllen</a:t>
            </a:r>
            <a:br>
              <a:rPr lang="de-DE" sz="4000" dirty="0"/>
            </a:br>
            <a:endParaRPr lang="de-DE" sz="3200">
              <a:solidFill>
                <a:srgbClr val="FFFFFF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92738" y="4008580"/>
            <a:ext cx="3403529" cy="19942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dirty="0">
                <a:solidFill>
                  <a:srgbClr val="FFFFFF"/>
                </a:solidFill>
              </a:rPr>
              <a:t>B</a:t>
            </a:r>
            <a:r>
              <a:rPr lang="de-DE" sz="3200" dirty="0">
                <a:solidFill>
                  <a:srgbClr val="FFFFFF"/>
                </a:solidFill>
              </a:rPr>
              <a:t>is zum 20.11.2026</a:t>
            </a:r>
            <a:endParaRPr lang="de-DE" sz="3200" dirty="0"/>
          </a:p>
        </p:txBody>
      </p:sp>
      <p:pic>
        <p:nvPicPr>
          <p:cNvPr id="4" name="Grafik 3" descr="Ein Bild, das Text, Screenshot, Kreis, Kamera enthält.&#10;&#10;KI-generierte Inhalte können fehlerhaft sein.">
            <a:extLst>
              <a:ext uri="{FF2B5EF4-FFF2-40B4-BE49-F238E27FC236}">
                <a16:creationId xmlns:a16="http://schemas.microsoft.com/office/drawing/2014/main" id="{25F18147-6F65-4735-55A4-B3546F484A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5081" y="1317926"/>
            <a:ext cx="4756728" cy="474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351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e">
  <a:themeElements>
    <a:clrScheme name="Rot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546</Words>
  <Application>Microsoft Office PowerPoint</Application>
  <PresentationFormat>Breitbild</PresentationFormat>
  <Paragraphs>90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1" baseType="lpstr">
      <vt:lpstr>Arial</vt:lpstr>
      <vt:lpstr>Gill Sans MT</vt:lpstr>
      <vt:lpstr>Wingdings 2</vt:lpstr>
      <vt:lpstr>Dividende</vt:lpstr>
      <vt:lpstr>PowerPoint-Präsentation</vt:lpstr>
      <vt:lpstr>PowerPoint-Präsentation</vt:lpstr>
      <vt:lpstr>PowerPoint-Präsentation</vt:lpstr>
      <vt:lpstr> Verschiedene Wege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Weitere Elemente der Vorbereitung</vt:lpstr>
      <vt:lpstr>Wahlprogramm</vt:lpstr>
      <vt:lpstr>Spirituelle Angebote</vt:lpstr>
      <vt:lpstr>Spirituelle Angebote</vt:lpstr>
      <vt:lpstr>Soziale Angebote</vt:lpstr>
      <vt:lpstr>Anmeldung Firmvorbereitung 26  – Formular ausfüllen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Infoabend zur Firmvorbereitung</dc:title>
  <dc:creator>Espinosa</dc:creator>
  <cp:lastModifiedBy>rainer vorsmann</cp:lastModifiedBy>
  <cp:revision>746</cp:revision>
  <dcterms:created xsi:type="dcterms:W3CDTF">2021-11-23T15:25:19Z</dcterms:created>
  <dcterms:modified xsi:type="dcterms:W3CDTF">2026-01-22T15:59:04Z</dcterms:modified>
</cp:coreProperties>
</file>